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</p:sldMasterIdLst>
  <p:notesMasterIdLst>
    <p:notesMasterId r:id="rId30"/>
  </p:notesMasterIdLst>
  <p:handoutMasterIdLst>
    <p:handoutMasterId r:id="rId31"/>
  </p:handoutMasterIdLst>
  <p:sldIdLst>
    <p:sldId id="342" r:id="rId7"/>
    <p:sldId id="324" r:id="rId8"/>
    <p:sldId id="328" r:id="rId9"/>
    <p:sldId id="327" r:id="rId10"/>
    <p:sldId id="329" r:id="rId11"/>
    <p:sldId id="336" r:id="rId12"/>
    <p:sldId id="326" r:id="rId13"/>
    <p:sldId id="286" r:id="rId14"/>
    <p:sldId id="310" r:id="rId15"/>
    <p:sldId id="311" r:id="rId16"/>
    <p:sldId id="321" r:id="rId17"/>
    <p:sldId id="323" r:id="rId18"/>
    <p:sldId id="320" r:id="rId19"/>
    <p:sldId id="287" r:id="rId20"/>
    <p:sldId id="341" r:id="rId21"/>
    <p:sldId id="289" r:id="rId22"/>
    <p:sldId id="302" r:id="rId23"/>
    <p:sldId id="338" r:id="rId24"/>
    <p:sldId id="340" r:id="rId25"/>
    <p:sldId id="300" r:id="rId26"/>
    <p:sldId id="344" r:id="rId27"/>
    <p:sldId id="309" r:id="rId28"/>
    <p:sldId id="343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3" autoAdjust="0"/>
  </p:normalViewPr>
  <p:slideViewPr>
    <p:cSldViewPr>
      <p:cViewPr>
        <p:scale>
          <a:sx n="70" d="100"/>
          <a:sy n="70" d="100"/>
        </p:scale>
        <p:origin x="-51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EC47E-F5D8-422C-8829-68807C71DF05}" type="doc">
      <dgm:prSet loTypeId="urn:microsoft.com/office/officeart/2011/layout/InterconnectedBlockProcess" loCatId="officeonlin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AA7271DC-1388-4CA9-9AD9-6D863F623990}">
      <dgm:prSet phldrT="[Text]"/>
      <dgm:spPr/>
      <dgm:t>
        <a:bodyPr/>
        <a:lstStyle/>
        <a:p>
          <a:r>
            <a:rPr lang="en-GB" dirty="0" smtClean="0"/>
            <a:t>Award</a:t>
          </a:r>
          <a:endParaRPr lang="en-GB" dirty="0"/>
        </a:p>
      </dgm:t>
    </dgm:pt>
    <dgm:pt modelId="{F4A6161E-B43E-4C05-A28B-5A97EA821623}" type="parTrans" cxnId="{FE0C47BE-608C-4A52-8C77-7DBFEF1765D7}">
      <dgm:prSet/>
      <dgm:spPr/>
      <dgm:t>
        <a:bodyPr/>
        <a:lstStyle/>
        <a:p>
          <a:endParaRPr lang="en-GB"/>
        </a:p>
      </dgm:t>
    </dgm:pt>
    <dgm:pt modelId="{BF51B2A0-863A-41F2-BF07-72703AD2276D}" type="sibTrans" cxnId="{FE0C47BE-608C-4A52-8C77-7DBFEF1765D7}">
      <dgm:prSet/>
      <dgm:spPr/>
      <dgm:t>
        <a:bodyPr/>
        <a:lstStyle/>
        <a:p>
          <a:endParaRPr lang="en-GB"/>
        </a:p>
      </dgm:t>
    </dgm:pt>
    <dgm:pt modelId="{860E6740-77F6-468E-BF7F-A29094975D9D}">
      <dgm:prSet phldrT="[Text]"/>
      <dgm:spPr/>
      <dgm:t>
        <a:bodyPr anchor="ctr" anchorCtr="1"/>
        <a:lstStyle/>
        <a:p>
          <a:pPr algn="ctr"/>
          <a:r>
            <a:rPr lang="en-GB" dirty="0" smtClean="0"/>
            <a:t>2 Units</a:t>
          </a:r>
        </a:p>
        <a:p>
          <a:pPr algn="ctr"/>
          <a:r>
            <a:rPr lang="en-GB" dirty="0" smtClean="0"/>
            <a:t>60 GLH</a:t>
          </a:r>
        </a:p>
        <a:p>
          <a:pPr algn="ctr"/>
          <a:r>
            <a:rPr lang="en-GB" dirty="0" smtClean="0"/>
            <a:t>(½ GCSE)</a:t>
          </a:r>
        </a:p>
        <a:p>
          <a:pPr algn="ctr"/>
          <a:r>
            <a:rPr lang="en-GB" dirty="0" smtClean="0"/>
            <a:t>Level 1/2</a:t>
          </a:r>
          <a:endParaRPr lang="en-GB" dirty="0"/>
        </a:p>
      </dgm:t>
    </dgm:pt>
    <dgm:pt modelId="{BCBDBD52-DB8E-4E29-9D10-E298F77C8696}" type="parTrans" cxnId="{85230A52-6011-42F5-ABE4-114B9EB6E8A9}">
      <dgm:prSet/>
      <dgm:spPr/>
      <dgm:t>
        <a:bodyPr/>
        <a:lstStyle/>
        <a:p>
          <a:endParaRPr lang="en-GB"/>
        </a:p>
      </dgm:t>
    </dgm:pt>
    <dgm:pt modelId="{A9106C18-1F36-4E4D-B43E-D4DB1545978B}" type="sibTrans" cxnId="{85230A52-6011-42F5-ABE4-114B9EB6E8A9}">
      <dgm:prSet/>
      <dgm:spPr/>
      <dgm:t>
        <a:bodyPr/>
        <a:lstStyle/>
        <a:p>
          <a:endParaRPr lang="en-GB"/>
        </a:p>
      </dgm:t>
    </dgm:pt>
    <dgm:pt modelId="{F920FBC3-B297-4D91-B465-0DCED2748A56}">
      <dgm:prSet phldrT="[Text]" custT="1"/>
      <dgm:spPr/>
      <dgm:t>
        <a:bodyPr/>
        <a:lstStyle/>
        <a:p>
          <a:r>
            <a:rPr lang="en-GB" sz="2400" dirty="0" smtClean="0"/>
            <a:t>Certificate</a:t>
          </a:r>
          <a:endParaRPr lang="en-GB" sz="2400" dirty="0"/>
        </a:p>
      </dgm:t>
    </dgm:pt>
    <dgm:pt modelId="{FB52568B-FF22-4D42-A015-FE4560E663BA}" type="parTrans" cxnId="{DFB970F8-8189-49F4-A3E2-BC543643FEF6}">
      <dgm:prSet/>
      <dgm:spPr/>
      <dgm:t>
        <a:bodyPr/>
        <a:lstStyle/>
        <a:p>
          <a:endParaRPr lang="en-GB"/>
        </a:p>
      </dgm:t>
    </dgm:pt>
    <dgm:pt modelId="{EA84F14F-FBF3-418F-9D45-6381201DD56F}" type="sibTrans" cxnId="{DFB970F8-8189-49F4-A3E2-BC543643FEF6}">
      <dgm:prSet/>
      <dgm:spPr/>
      <dgm:t>
        <a:bodyPr/>
        <a:lstStyle/>
        <a:p>
          <a:endParaRPr lang="en-GB"/>
        </a:p>
      </dgm:t>
    </dgm:pt>
    <dgm:pt modelId="{E61DC966-CC81-4038-8389-1CA23650326A}">
      <dgm:prSet phldrT="[Text]"/>
      <dgm:spPr/>
      <dgm:t>
        <a:bodyPr anchor="ctr" anchorCtr="1"/>
        <a:lstStyle/>
        <a:p>
          <a:pPr algn="ctr"/>
          <a:r>
            <a:rPr lang="en-GB" dirty="0" smtClean="0"/>
            <a:t>3/4 Units</a:t>
          </a:r>
        </a:p>
        <a:p>
          <a:pPr algn="ctr"/>
          <a:r>
            <a:rPr lang="en-GB" dirty="0" smtClean="0"/>
            <a:t>120 GLH</a:t>
          </a:r>
        </a:p>
        <a:p>
          <a:pPr algn="ctr"/>
          <a:r>
            <a:rPr lang="en-GB" dirty="0" smtClean="0"/>
            <a:t>(1 GCSE)</a:t>
          </a:r>
        </a:p>
        <a:p>
          <a:pPr algn="ctr"/>
          <a:r>
            <a:rPr lang="en-GB" dirty="0" smtClean="0"/>
            <a:t>Level 1/2</a:t>
          </a:r>
          <a:endParaRPr lang="en-GB" dirty="0"/>
        </a:p>
      </dgm:t>
    </dgm:pt>
    <dgm:pt modelId="{3A698E98-82CC-459C-8CE3-D36C8EA03F88}" type="parTrans" cxnId="{B0113853-C523-4980-BBF0-021D42A52FDD}">
      <dgm:prSet/>
      <dgm:spPr/>
      <dgm:t>
        <a:bodyPr/>
        <a:lstStyle/>
        <a:p>
          <a:endParaRPr lang="en-GB"/>
        </a:p>
      </dgm:t>
    </dgm:pt>
    <dgm:pt modelId="{2D7FA52D-CC7D-4426-BD91-83C5D839811E}" type="sibTrans" cxnId="{B0113853-C523-4980-BBF0-021D42A52FDD}">
      <dgm:prSet/>
      <dgm:spPr/>
      <dgm:t>
        <a:bodyPr/>
        <a:lstStyle/>
        <a:p>
          <a:endParaRPr lang="en-GB"/>
        </a:p>
      </dgm:t>
    </dgm:pt>
    <dgm:pt modelId="{225773FD-F702-4880-B5D2-E9F709FBE3F6}" type="pres">
      <dgm:prSet presAssocID="{F9BEC47E-F5D8-422C-8829-68807C71DF0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C148D77-86CF-46DC-AB96-0326C7530EB1}" type="pres">
      <dgm:prSet presAssocID="{F920FBC3-B297-4D91-B465-0DCED2748A56}" presName="ChildAccent2" presStyleCnt="0"/>
      <dgm:spPr/>
    </dgm:pt>
    <dgm:pt modelId="{6FEB8C50-EBB6-44B1-8516-CECE4EBB1F58}" type="pres">
      <dgm:prSet presAssocID="{F920FBC3-B297-4D91-B465-0DCED2748A56}" presName="ChildAccent" presStyleLbl="alignImgPlace1" presStyleIdx="0" presStyleCnt="2" custScaleX="114134" custScaleY="107973" custLinFactNeighborX="1280" custLinFactNeighborY="-3756"/>
      <dgm:spPr/>
      <dgm:t>
        <a:bodyPr/>
        <a:lstStyle/>
        <a:p>
          <a:endParaRPr lang="en-GB"/>
        </a:p>
      </dgm:t>
    </dgm:pt>
    <dgm:pt modelId="{3B85D06F-0BD5-45F2-BC21-1C8433C2FFF8}" type="pres">
      <dgm:prSet presAssocID="{F920FBC3-B297-4D91-B465-0DCED2748A5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01BF5-B52F-45EE-B073-A2EB120A382F}" type="pres">
      <dgm:prSet presAssocID="{F920FBC3-B297-4D91-B465-0DCED2748A56}" presName="Parent2" presStyleLbl="node1" presStyleIdx="0" presStyleCnt="2" custScaleX="103185" custLinFactNeighborX="4637" custLinFactNeighborY="1631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7A686A-0149-454D-8A0C-F9A4D2DA49F2}" type="pres">
      <dgm:prSet presAssocID="{AA7271DC-1388-4CA9-9AD9-6D863F623990}" presName="ChildAccent1" presStyleCnt="0"/>
      <dgm:spPr/>
    </dgm:pt>
    <dgm:pt modelId="{AA1A5F6A-F7DE-4A75-8D8F-861CC55A655A}" type="pres">
      <dgm:prSet presAssocID="{AA7271DC-1388-4CA9-9AD9-6D863F623990}" presName="ChildAccent" presStyleLbl="alignImgPlace1" presStyleIdx="1" presStyleCnt="2"/>
      <dgm:spPr/>
      <dgm:t>
        <a:bodyPr/>
        <a:lstStyle/>
        <a:p>
          <a:endParaRPr lang="en-GB"/>
        </a:p>
      </dgm:t>
    </dgm:pt>
    <dgm:pt modelId="{5FF85279-CBAC-4CB0-A31D-0297BD7B6AB5}" type="pres">
      <dgm:prSet presAssocID="{AA7271DC-1388-4CA9-9AD9-6D863F62399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5F395-A4DC-4CC7-A3C4-7AAD4BC0D767}" type="pres">
      <dgm:prSet presAssocID="{AA7271DC-1388-4CA9-9AD9-6D863F623990}" presName="Parent1" presStyleLbl="node1" presStyleIdx="1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230A52-6011-42F5-ABE4-114B9EB6E8A9}" srcId="{AA7271DC-1388-4CA9-9AD9-6D863F623990}" destId="{860E6740-77F6-468E-BF7F-A29094975D9D}" srcOrd="0" destOrd="0" parTransId="{BCBDBD52-DB8E-4E29-9D10-E298F77C8696}" sibTransId="{A9106C18-1F36-4E4D-B43E-D4DB1545978B}"/>
    <dgm:cxn modelId="{41C9A9EA-E22F-4122-A547-C9EF3FBE49D3}" type="presOf" srcId="{F920FBC3-B297-4D91-B465-0DCED2748A56}" destId="{02301BF5-B52F-45EE-B073-A2EB120A382F}" srcOrd="0" destOrd="0" presId="urn:microsoft.com/office/officeart/2011/layout/InterconnectedBlockProcess"/>
    <dgm:cxn modelId="{39AB5400-85BC-40D9-844C-EA30B927ADDD}" type="presOf" srcId="{860E6740-77F6-468E-BF7F-A29094975D9D}" destId="{AA1A5F6A-F7DE-4A75-8D8F-861CC55A655A}" srcOrd="0" destOrd="0" presId="urn:microsoft.com/office/officeart/2011/layout/InterconnectedBlockProcess"/>
    <dgm:cxn modelId="{B0113853-C523-4980-BBF0-021D42A52FDD}" srcId="{F920FBC3-B297-4D91-B465-0DCED2748A56}" destId="{E61DC966-CC81-4038-8389-1CA23650326A}" srcOrd="0" destOrd="0" parTransId="{3A698E98-82CC-459C-8CE3-D36C8EA03F88}" sibTransId="{2D7FA52D-CC7D-4426-BD91-83C5D839811E}"/>
    <dgm:cxn modelId="{0D64FF58-3E77-419C-BF2A-57E23BDA494C}" type="presOf" srcId="{E61DC966-CC81-4038-8389-1CA23650326A}" destId="{3B85D06F-0BD5-45F2-BC21-1C8433C2FFF8}" srcOrd="1" destOrd="0" presId="urn:microsoft.com/office/officeart/2011/layout/InterconnectedBlockProcess"/>
    <dgm:cxn modelId="{1B23D26A-3A22-4999-8DE4-E330F7FDC5B5}" type="presOf" srcId="{F9BEC47E-F5D8-422C-8829-68807C71DF05}" destId="{225773FD-F702-4880-B5D2-E9F709FBE3F6}" srcOrd="0" destOrd="0" presId="urn:microsoft.com/office/officeart/2011/layout/InterconnectedBlockProcess"/>
    <dgm:cxn modelId="{962B5F07-B0AB-4A80-8BCB-4838612D762F}" type="presOf" srcId="{E61DC966-CC81-4038-8389-1CA23650326A}" destId="{6FEB8C50-EBB6-44B1-8516-CECE4EBB1F58}" srcOrd="0" destOrd="0" presId="urn:microsoft.com/office/officeart/2011/layout/InterconnectedBlockProcess"/>
    <dgm:cxn modelId="{103230F8-D5A0-493B-99E6-F13CEBE4C881}" type="presOf" srcId="{860E6740-77F6-468E-BF7F-A29094975D9D}" destId="{5FF85279-CBAC-4CB0-A31D-0297BD7B6AB5}" srcOrd="1" destOrd="0" presId="urn:microsoft.com/office/officeart/2011/layout/InterconnectedBlockProcess"/>
    <dgm:cxn modelId="{E3839BA4-74E4-4984-A54C-A6704A24E28A}" type="presOf" srcId="{AA7271DC-1388-4CA9-9AD9-6D863F623990}" destId="{E455F395-A4DC-4CC7-A3C4-7AAD4BC0D767}" srcOrd="0" destOrd="0" presId="urn:microsoft.com/office/officeart/2011/layout/InterconnectedBlockProcess"/>
    <dgm:cxn modelId="{DFB970F8-8189-49F4-A3E2-BC543643FEF6}" srcId="{F9BEC47E-F5D8-422C-8829-68807C71DF05}" destId="{F920FBC3-B297-4D91-B465-0DCED2748A56}" srcOrd="1" destOrd="0" parTransId="{FB52568B-FF22-4D42-A015-FE4560E663BA}" sibTransId="{EA84F14F-FBF3-418F-9D45-6381201DD56F}"/>
    <dgm:cxn modelId="{FE0C47BE-608C-4A52-8C77-7DBFEF1765D7}" srcId="{F9BEC47E-F5D8-422C-8829-68807C71DF05}" destId="{AA7271DC-1388-4CA9-9AD9-6D863F623990}" srcOrd="0" destOrd="0" parTransId="{F4A6161E-B43E-4C05-A28B-5A97EA821623}" sibTransId="{BF51B2A0-863A-41F2-BF07-72703AD2276D}"/>
    <dgm:cxn modelId="{0FA7C5A2-273A-4636-BD2B-5D9E53FCB680}" type="presParOf" srcId="{225773FD-F702-4880-B5D2-E9F709FBE3F6}" destId="{AC148D77-86CF-46DC-AB96-0326C7530EB1}" srcOrd="0" destOrd="0" presId="urn:microsoft.com/office/officeart/2011/layout/InterconnectedBlockProcess"/>
    <dgm:cxn modelId="{3DEBD5F8-7807-4904-B98E-10E65001B428}" type="presParOf" srcId="{AC148D77-86CF-46DC-AB96-0326C7530EB1}" destId="{6FEB8C50-EBB6-44B1-8516-CECE4EBB1F58}" srcOrd="0" destOrd="0" presId="urn:microsoft.com/office/officeart/2011/layout/InterconnectedBlockProcess"/>
    <dgm:cxn modelId="{7BC431BC-1D91-4D32-9C0B-F7C1F97CC873}" type="presParOf" srcId="{225773FD-F702-4880-B5D2-E9F709FBE3F6}" destId="{3B85D06F-0BD5-45F2-BC21-1C8433C2FFF8}" srcOrd="1" destOrd="0" presId="urn:microsoft.com/office/officeart/2011/layout/InterconnectedBlockProcess"/>
    <dgm:cxn modelId="{7DDACA70-1625-406D-9663-04F29860D63B}" type="presParOf" srcId="{225773FD-F702-4880-B5D2-E9F709FBE3F6}" destId="{02301BF5-B52F-45EE-B073-A2EB120A382F}" srcOrd="2" destOrd="0" presId="urn:microsoft.com/office/officeart/2011/layout/InterconnectedBlockProcess"/>
    <dgm:cxn modelId="{7F786080-3340-4E32-8B3B-C164282B7F66}" type="presParOf" srcId="{225773FD-F702-4880-B5D2-E9F709FBE3F6}" destId="{C57A686A-0149-454D-8A0C-F9A4D2DA49F2}" srcOrd="3" destOrd="0" presId="urn:microsoft.com/office/officeart/2011/layout/InterconnectedBlockProcess"/>
    <dgm:cxn modelId="{58751E77-A754-478C-B9EE-3CCA62C842DC}" type="presParOf" srcId="{C57A686A-0149-454D-8A0C-F9A4D2DA49F2}" destId="{AA1A5F6A-F7DE-4A75-8D8F-861CC55A655A}" srcOrd="0" destOrd="0" presId="urn:microsoft.com/office/officeart/2011/layout/InterconnectedBlockProcess"/>
    <dgm:cxn modelId="{1CB13B2E-FE3E-4E58-8CB0-5BB46A48E954}" type="presParOf" srcId="{225773FD-F702-4880-B5D2-E9F709FBE3F6}" destId="{5FF85279-CBAC-4CB0-A31D-0297BD7B6AB5}" srcOrd="4" destOrd="0" presId="urn:microsoft.com/office/officeart/2011/layout/InterconnectedBlockProcess"/>
    <dgm:cxn modelId="{00A6B3EF-5290-4210-BA10-1089D0687FA3}" type="presParOf" srcId="{225773FD-F702-4880-B5D2-E9F709FBE3F6}" destId="{E455F395-A4DC-4CC7-A3C4-7AAD4BC0D767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EC47E-F5D8-422C-8829-68807C71DF05}" type="doc">
      <dgm:prSet loTypeId="urn:microsoft.com/office/officeart/2011/layout/InterconnectedBlockProcess" loCatId="officeonlin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AA7271DC-1388-4CA9-9AD9-6D863F623990}">
      <dgm:prSet phldrT="[Text]"/>
      <dgm:spPr/>
      <dgm:t>
        <a:bodyPr/>
        <a:lstStyle/>
        <a:p>
          <a:r>
            <a:rPr lang="en-GB" dirty="0" smtClean="0"/>
            <a:t>Certificate </a:t>
          </a:r>
          <a:endParaRPr lang="en-GB" dirty="0"/>
        </a:p>
      </dgm:t>
    </dgm:pt>
    <dgm:pt modelId="{F4A6161E-B43E-4C05-A28B-5A97EA821623}" type="parTrans" cxnId="{FE0C47BE-608C-4A52-8C77-7DBFEF1765D7}">
      <dgm:prSet/>
      <dgm:spPr/>
      <dgm:t>
        <a:bodyPr/>
        <a:lstStyle/>
        <a:p>
          <a:endParaRPr lang="en-GB"/>
        </a:p>
      </dgm:t>
    </dgm:pt>
    <dgm:pt modelId="{BF51B2A0-863A-41F2-BF07-72703AD2276D}" type="sibTrans" cxnId="{FE0C47BE-608C-4A52-8C77-7DBFEF1765D7}">
      <dgm:prSet/>
      <dgm:spPr/>
      <dgm:t>
        <a:bodyPr/>
        <a:lstStyle/>
        <a:p>
          <a:endParaRPr lang="en-GB"/>
        </a:p>
      </dgm:t>
    </dgm:pt>
    <dgm:pt modelId="{860E6740-77F6-468E-BF7F-A29094975D9D}">
      <dgm:prSet phldrT="[Text]"/>
      <dgm:spPr/>
      <dgm:t>
        <a:bodyPr anchor="ctr" anchorCtr="1"/>
        <a:lstStyle/>
        <a:p>
          <a:pPr algn="ctr"/>
          <a:r>
            <a:rPr lang="en-GB" dirty="0" smtClean="0"/>
            <a:t>3 Units</a:t>
          </a:r>
        </a:p>
        <a:p>
          <a:pPr algn="ctr"/>
          <a:r>
            <a:rPr lang="en-GB" dirty="0" smtClean="0"/>
            <a:t>180 GLH</a:t>
          </a:r>
        </a:p>
        <a:p>
          <a:pPr algn="ctr"/>
          <a:r>
            <a:rPr lang="en-GB" dirty="0" smtClean="0"/>
            <a:t>Level 2</a:t>
          </a:r>
          <a:endParaRPr lang="en-GB" dirty="0"/>
        </a:p>
      </dgm:t>
    </dgm:pt>
    <dgm:pt modelId="{BCBDBD52-DB8E-4E29-9D10-E298F77C8696}" type="parTrans" cxnId="{85230A52-6011-42F5-ABE4-114B9EB6E8A9}">
      <dgm:prSet/>
      <dgm:spPr/>
      <dgm:t>
        <a:bodyPr/>
        <a:lstStyle/>
        <a:p>
          <a:endParaRPr lang="en-GB"/>
        </a:p>
      </dgm:t>
    </dgm:pt>
    <dgm:pt modelId="{A9106C18-1F36-4E4D-B43E-D4DB1545978B}" type="sibTrans" cxnId="{85230A52-6011-42F5-ABE4-114B9EB6E8A9}">
      <dgm:prSet/>
      <dgm:spPr/>
      <dgm:t>
        <a:bodyPr/>
        <a:lstStyle/>
        <a:p>
          <a:endParaRPr lang="en-GB"/>
        </a:p>
      </dgm:t>
    </dgm:pt>
    <dgm:pt modelId="{F920FBC3-B297-4D91-B465-0DCED2748A56}">
      <dgm:prSet phldrT="[Text]" custT="1"/>
      <dgm:spPr/>
      <dgm:t>
        <a:bodyPr/>
        <a:lstStyle/>
        <a:p>
          <a:r>
            <a:rPr lang="en-GB" sz="2400" dirty="0" smtClean="0"/>
            <a:t>Diploma</a:t>
          </a:r>
          <a:endParaRPr lang="en-GB" sz="2400" dirty="0"/>
        </a:p>
      </dgm:t>
    </dgm:pt>
    <dgm:pt modelId="{FB52568B-FF22-4D42-A015-FE4560E663BA}" type="parTrans" cxnId="{DFB970F8-8189-49F4-A3E2-BC543643FEF6}">
      <dgm:prSet/>
      <dgm:spPr/>
      <dgm:t>
        <a:bodyPr/>
        <a:lstStyle/>
        <a:p>
          <a:endParaRPr lang="en-GB"/>
        </a:p>
      </dgm:t>
    </dgm:pt>
    <dgm:pt modelId="{EA84F14F-FBF3-418F-9D45-6381201DD56F}" type="sibTrans" cxnId="{DFB970F8-8189-49F4-A3E2-BC543643FEF6}">
      <dgm:prSet/>
      <dgm:spPr/>
      <dgm:t>
        <a:bodyPr/>
        <a:lstStyle/>
        <a:p>
          <a:endParaRPr lang="en-GB"/>
        </a:p>
      </dgm:t>
    </dgm:pt>
    <dgm:pt modelId="{E61DC966-CC81-4038-8389-1CA23650326A}">
      <dgm:prSet phldrT="[Text]"/>
      <dgm:spPr/>
      <dgm:t>
        <a:bodyPr anchor="ctr" anchorCtr="1"/>
        <a:lstStyle/>
        <a:p>
          <a:pPr algn="ctr"/>
          <a:r>
            <a:rPr lang="en-GB" dirty="0" smtClean="0"/>
            <a:t>6 Units</a:t>
          </a:r>
        </a:p>
        <a:p>
          <a:pPr algn="ctr"/>
          <a:r>
            <a:rPr lang="en-GB" dirty="0" smtClean="0"/>
            <a:t>360 GLH</a:t>
          </a:r>
        </a:p>
        <a:p>
          <a:pPr algn="ctr"/>
          <a:r>
            <a:rPr lang="en-GB" dirty="0" smtClean="0"/>
            <a:t>Level 2</a:t>
          </a:r>
          <a:endParaRPr lang="en-GB" dirty="0"/>
        </a:p>
      </dgm:t>
    </dgm:pt>
    <dgm:pt modelId="{3A698E98-82CC-459C-8CE3-D36C8EA03F88}" type="parTrans" cxnId="{B0113853-C523-4980-BBF0-021D42A52FDD}">
      <dgm:prSet/>
      <dgm:spPr/>
      <dgm:t>
        <a:bodyPr/>
        <a:lstStyle/>
        <a:p>
          <a:endParaRPr lang="en-GB"/>
        </a:p>
      </dgm:t>
    </dgm:pt>
    <dgm:pt modelId="{2D7FA52D-CC7D-4426-BD91-83C5D839811E}" type="sibTrans" cxnId="{B0113853-C523-4980-BBF0-021D42A52FDD}">
      <dgm:prSet/>
      <dgm:spPr/>
      <dgm:t>
        <a:bodyPr/>
        <a:lstStyle/>
        <a:p>
          <a:endParaRPr lang="en-GB"/>
        </a:p>
      </dgm:t>
    </dgm:pt>
    <dgm:pt modelId="{225773FD-F702-4880-B5D2-E9F709FBE3F6}" type="pres">
      <dgm:prSet presAssocID="{F9BEC47E-F5D8-422C-8829-68807C71DF0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C148D77-86CF-46DC-AB96-0326C7530EB1}" type="pres">
      <dgm:prSet presAssocID="{F920FBC3-B297-4D91-B465-0DCED2748A56}" presName="ChildAccent2" presStyleCnt="0"/>
      <dgm:spPr/>
    </dgm:pt>
    <dgm:pt modelId="{6FEB8C50-EBB6-44B1-8516-CECE4EBB1F58}" type="pres">
      <dgm:prSet presAssocID="{F920FBC3-B297-4D91-B465-0DCED2748A56}" presName="ChildAccent" presStyleLbl="alignImgPlace1" presStyleIdx="0" presStyleCnt="2" custScaleX="114134" custScaleY="107973" custLinFactNeighborX="1280" custLinFactNeighborY="-3756"/>
      <dgm:spPr/>
      <dgm:t>
        <a:bodyPr/>
        <a:lstStyle/>
        <a:p>
          <a:endParaRPr lang="en-GB"/>
        </a:p>
      </dgm:t>
    </dgm:pt>
    <dgm:pt modelId="{3B85D06F-0BD5-45F2-BC21-1C8433C2FFF8}" type="pres">
      <dgm:prSet presAssocID="{F920FBC3-B297-4D91-B465-0DCED2748A5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01BF5-B52F-45EE-B073-A2EB120A382F}" type="pres">
      <dgm:prSet presAssocID="{F920FBC3-B297-4D91-B465-0DCED2748A56}" presName="Parent2" presStyleLbl="node1" presStyleIdx="0" presStyleCnt="2" custScaleX="103185" custLinFactNeighborX="4637" custLinFactNeighborY="1631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7A686A-0149-454D-8A0C-F9A4D2DA49F2}" type="pres">
      <dgm:prSet presAssocID="{AA7271DC-1388-4CA9-9AD9-6D863F623990}" presName="ChildAccent1" presStyleCnt="0"/>
      <dgm:spPr/>
    </dgm:pt>
    <dgm:pt modelId="{AA1A5F6A-F7DE-4A75-8D8F-861CC55A655A}" type="pres">
      <dgm:prSet presAssocID="{AA7271DC-1388-4CA9-9AD9-6D863F623990}" presName="ChildAccent" presStyleLbl="alignImgPlace1" presStyleIdx="1" presStyleCnt="2"/>
      <dgm:spPr/>
      <dgm:t>
        <a:bodyPr/>
        <a:lstStyle/>
        <a:p>
          <a:endParaRPr lang="en-GB"/>
        </a:p>
      </dgm:t>
    </dgm:pt>
    <dgm:pt modelId="{5FF85279-CBAC-4CB0-A31D-0297BD7B6AB5}" type="pres">
      <dgm:prSet presAssocID="{AA7271DC-1388-4CA9-9AD9-6D863F62399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5F395-A4DC-4CC7-A3C4-7AAD4BC0D767}" type="pres">
      <dgm:prSet presAssocID="{AA7271DC-1388-4CA9-9AD9-6D863F623990}" presName="Parent1" presStyleLbl="node1" presStyleIdx="1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472720-9A56-4229-BAD6-37186CF4B8B3}" type="presOf" srcId="{860E6740-77F6-468E-BF7F-A29094975D9D}" destId="{AA1A5F6A-F7DE-4A75-8D8F-861CC55A655A}" srcOrd="0" destOrd="0" presId="urn:microsoft.com/office/officeart/2011/layout/InterconnectedBlockProcess"/>
    <dgm:cxn modelId="{B0113853-C523-4980-BBF0-021D42A52FDD}" srcId="{F920FBC3-B297-4D91-B465-0DCED2748A56}" destId="{E61DC966-CC81-4038-8389-1CA23650326A}" srcOrd="0" destOrd="0" parTransId="{3A698E98-82CC-459C-8CE3-D36C8EA03F88}" sibTransId="{2D7FA52D-CC7D-4426-BD91-83C5D839811E}"/>
    <dgm:cxn modelId="{DFB970F8-8189-49F4-A3E2-BC543643FEF6}" srcId="{F9BEC47E-F5D8-422C-8829-68807C71DF05}" destId="{F920FBC3-B297-4D91-B465-0DCED2748A56}" srcOrd="1" destOrd="0" parTransId="{FB52568B-FF22-4D42-A015-FE4560E663BA}" sibTransId="{EA84F14F-FBF3-418F-9D45-6381201DD56F}"/>
    <dgm:cxn modelId="{4DB66D4D-EE05-4BD3-98AD-E50ED250F76D}" type="presOf" srcId="{E61DC966-CC81-4038-8389-1CA23650326A}" destId="{6FEB8C50-EBB6-44B1-8516-CECE4EBB1F58}" srcOrd="0" destOrd="0" presId="urn:microsoft.com/office/officeart/2011/layout/InterconnectedBlockProcess"/>
    <dgm:cxn modelId="{2149A694-4AE6-4565-8CA1-D72A96568232}" type="presOf" srcId="{860E6740-77F6-468E-BF7F-A29094975D9D}" destId="{5FF85279-CBAC-4CB0-A31D-0297BD7B6AB5}" srcOrd="1" destOrd="0" presId="urn:microsoft.com/office/officeart/2011/layout/InterconnectedBlockProcess"/>
    <dgm:cxn modelId="{72694ABA-718A-4522-B14B-70856CC8340C}" type="presOf" srcId="{E61DC966-CC81-4038-8389-1CA23650326A}" destId="{3B85D06F-0BD5-45F2-BC21-1C8433C2FFF8}" srcOrd="1" destOrd="0" presId="urn:microsoft.com/office/officeart/2011/layout/InterconnectedBlockProcess"/>
    <dgm:cxn modelId="{B685619A-3733-4C9B-902C-F1F3E7746A70}" type="presOf" srcId="{F920FBC3-B297-4D91-B465-0DCED2748A56}" destId="{02301BF5-B52F-45EE-B073-A2EB120A382F}" srcOrd="0" destOrd="0" presId="urn:microsoft.com/office/officeart/2011/layout/InterconnectedBlockProcess"/>
    <dgm:cxn modelId="{2E6BF36F-B8CF-4559-B509-E0B22C2859F8}" type="presOf" srcId="{AA7271DC-1388-4CA9-9AD9-6D863F623990}" destId="{E455F395-A4DC-4CC7-A3C4-7AAD4BC0D767}" srcOrd="0" destOrd="0" presId="urn:microsoft.com/office/officeart/2011/layout/InterconnectedBlockProcess"/>
    <dgm:cxn modelId="{85230A52-6011-42F5-ABE4-114B9EB6E8A9}" srcId="{AA7271DC-1388-4CA9-9AD9-6D863F623990}" destId="{860E6740-77F6-468E-BF7F-A29094975D9D}" srcOrd="0" destOrd="0" parTransId="{BCBDBD52-DB8E-4E29-9D10-E298F77C8696}" sibTransId="{A9106C18-1F36-4E4D-B43E-D4DB1545978B}"/>
    <dgm:cxn modelId="{D5670B16-DD1B-4C84-9043-F3C027F77076}" type="presOf" srcId="{F9BEC47E-F5D8-422C-8829-68807C71DF05}" destId="{225773FD-F702-4880-B5D2-E9F709FBE3F6}" srcOrd="0" destOrd="0" presId="urn:microsoft.com/office/officeart/2011/layout/InterconnectedBlockProcess"/>
    <dgm:cxn modelId="{FE0C47BE-608C-4A52-8C77-7DBFEF1765D7}" srcId="{F9BEC47E-F5D8-422C-8829-68807C71DF05}" destId="{AA7271DC-1388-4CA9-9AD9-6D863F623990}" srcOrd="0" destOrd="0" parTransId="{F4A6161E-B43E-4C05-A28B-5A97EA821623}" sibTransId="{BF51B2A0-863A-41F2-BF07-72703AD2276D}"/>
    <dgm:cxn modelId="{0203C5BF-073D-4FFF-894E-7DE7661FE88C}" type="presParOf" srcId="{225773FD-F702-4880-B5D2-E9F709FBE3F6}" destId="{AC148D77-86CF-46DC-AB96-0326C7530EB1}" srcOrd="0" destOrd="0" presId="urn:microsoft.com/office/officeart/2011/layout/InterconnectedBlockProcess"/>
    <dgm:cxn modelId="{95412F57-879F-4474-BEC9-D1450FAB9152}" type="presParOf" srcId="{AC148D77-86CF-46DC-AB96-0326C7530EB1}" destId="{6FEB8C50-EBB6-44B1-8516-CECE4EBB1F58}" srcOrd="0" destOrd="0" presId="urn:microsoft.com/office/officeart/2011/layout/InterconnectedBlockProcess"/>
    <dgm:cxn modelId="{23622B37-B1DA-4808-98E1-E4E0AB86CCFB}" type="presParOf" srcId="{225773FD-F702-4880-B5D2-E9F709FBE3F6}" destId="{3B85D06F-0BD5-45F2-BC21-1C8433C2FFF8}" srcOrd="1" destOrd="0" presId="urn:microsoft.com/office/officeart/2011/layout/InterconnectedBlockProcess"/>
    <dgm:cxn modelId="{AD5510A3-0F2E-4527-9EA2-671B3DA881DE}" type="presParOf" srcId="{225773FD-F702-4880-B5D2-E9F709FBE3F6}" destId="{02301BF5-B52F-45EE-B073-A2EB120A382F}" srcOrd="2" destOrd="0" presId="urn:microsoft.com/office/officeart/2011/layout/InterconnectedBlockProcess"/>
    <dgm:cxn modelId="{446F8B48-5F18-4A7E-9F8B-3413797D0909}" type="presParOf" srcId="{225773FD-F702-4880-B5D2-E9F709FBE3F6}" destId="{C57A686A-0149-454D-8A0C-F9A4D2DA49F2}" srcOrd="3" destOrd="0" presId="urn:microsoft.com/office/officeart/2011/layout/InterconnectedBlockProcess"/>
    <dgm:cxn modelId="{B206E778-F70B-4391-8D5E-83B96B3B5B93}" type="presParOf" srcId="{C57A686A-0149-454D-8A0C-F9A4D2DA49F2}" destId="{AA1A5F6A-F7DE-4A75-8D8F-861CC55A655A}" srcOrd="0" destOrd="0" presId="urn:microsoft.com/office/officeart/2011/layout/InterconnectedBlockProcess"/>
    <dgm:cxn modelId="{11918AFC-D60B-43BA-93A8-D2A2B821FC65}" type="presParOf" srcId="{225773FD-F702-4880-B5D2-E9F709FBE3F6}" destId="{5FF85279-CBAC-4CB0-A31D-0297BD7B6AB5}" srcOrd="4" destOrd="0" presId="urn:microsoft.com/office/officeart/2011/layout/InterconnectedBlockProcess"/>
    <dgm:cxn modelId="{7FA07EAF-0BDA-4741-A39C-885BF503CEED}" type="presParOf" srcId="{225773FD-F702-4880-B5D2-E9F709FBE3F6}" destId="{E455F395-A4DC-4CC7-A3C4-7AAD4BC0D767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8C50-EBB6-44B1-8516-CECE4EBB1F58}">
      <dsp:nvSpPr>
        <dsp:cNvPr id="0" name=""/>
        <dsp:cNvSpPr/>
      </dsp:nvSpPr>
      <dsp:spPr>
        <a:xfrm>
          <a:off x="2894042" y="323682"/>
          <a:ext cx="1885280" cy="368023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" tIns="79375" rIns="79375" bIns="79375" numCol="1" spcCol="1270" anchor="ctr" anchorCtr="1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3/4 Units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120 GLH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(1 GCSE)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Level 1/2</a:t>
          </a:r>
          <a:endParaRPr lang="en-GB" sz="2500" kern="1200" dirty="0"/>
        </a:p>
      </dsp:txBody>
      <dsp:txXfrm>
        <a:off x="3133473" y="323682"/>
        <a:ext cx="1645849" cy="3680234"/>
      </dsp:txXfrm>
    </dsp:sp>
    <dsp:sp modelId="{02301BF5-B52F-45EE-B073-A2EB120A382F}">
      <dsp:nvSpPr>
        <dsp:cNvPr id="0" name=""/>
        <dsp:cNvSpPr/>
      </dsp:nvSpPr>
      <dsp:spPr>
        <a:xfrm>
          <a:off x="3039922" y="39028"/>
          <a:ext cx="1704423" cy="655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Certificate</a:t>
          </a:r>
          <a:endParaRPr lang="en-GB" sz="2400" kern="1200" dirty="0"/>
        </a:p>
      </dsp:txBody>
      <dsp:txXfrm>
        <a:off x="3039922" y="39028"/>
        <a:ext cx="1704423" cy="655523"/>
      </dsp:txXfrm>
    </dsp:sp>
    <dsp:sp modelId="{AA1A5F6A-F7DE-4A75-8D8F-861CC55A655A}">
      <dsp:nvSpPr>
        <dsp:cNvPr id="0" name=""/>
        <dsp:cNvSpPr/>
      </dsp:nvSpPr>
      <dsp:spPr>
        <a:xfrm>
          <a:off x="1337820" y="587583"/>
          <a:ext cx="1651812" cy="314634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" tIns="79375" rIns="79375" bIns="79375" numCol="1" spcCol="1270" anchor="ctr" anchorCtr="1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2 Units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60 GLH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(½ GCSE)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Level 1/2</a:t>
          </a:r>
          <a:endParaRPr lang="en-GB" sz="2500" kern="1200" dirty="0"/>
        </a:p>
      </dsp:txBody>
      <dsp:txXfrm>
        <a:off x="1547600" y="587583"/>
        <a:ext cx="1442032" cy="3146348"/>
      </dsp:txXfrm>
    </dsp:sp>
    <dsp:sp modelId="{E455F395-A4DC-4CC7-A3C4-7AAD4BC0D767}">
      <dsp:nvSpPr>
        <dsp:cNvPr id="0" name=""/>
        <dsp:cNvSpPr/>
      </dsp:nvSpPr>
      <dsp:spPr>
        <a:xfrm>
          <a:off x="1337820" y="63327"/>
          <a:ext cx="1651812" cy="52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Award</a:t>
          </a:r>
          <a:endParaRPr lang="en-GB" sz="2500" kern="1200" dirty="0"/>
        </a:p>
      </dsp:txBody>
      <dsp:txXfrm>
        <a:off x="1337820" y="63327"/>
        <a:ext cx="1651812" cy="524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8C50-EBB6-44B1-8516-CECE4EBB1F58}">
      <dsp:nvSpPr>
        <dsp:cNvPr id="0" name=""/>
        <dsp:cNvSpPr/>
      </dsp:nvSpPr>
      <dsp:spPr>
        <a:xfrm>
          <a:off x="2894042" y="323682"/>
          <a:ext cx="1885280" cy="368023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" tIns="79375" rIns="79375" bIns="79375" numCol="1" spcCol="1270" anchor="ctr" anchorCtr="1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6 Units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360 GLH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Level 2</a:t>
          </a:r>
          <a:endParaRPr lang="en-GB" sz="2500" kern="1200" dirty="0"/>
        </a:p>
      </dsp:txBody>
      <dsp:txXfrm>
        <a:off x="3133473" y="323682"/>
        <a:ext cx="1645849" cy="3680234"/>
      </dsp:txXfrm>
    </dsp:sp>
    <dsp:sp modelId="{02301BF5-B52F-45EE-B073-A2EB120A382F}">
      <dsp:nvSpPr>
        <dsp:cNvPr id="0" name=""/>
        <dsp:cNvSpPr/>
      </dsp:nvSpPr>
      <dsp:spPr>
        <a:xfrm>
          <a:off x="3039922" y="39028"/>
          <a:ext cx="1704423" cy="655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Diploma</a:t>
          </a:r>
          <a:endParaRPr lang="en-GB" sz="2400" kern="1200" dirty="0"/>
        </a:p>
      </dsp:txBody>
      <dsp:txXfrm>
        <a:off x="3039922" y="39028"/>
        <a:ext cx="1704423" cy="655523"/>
      </dsp:txXfrm>
    </dsp:sp>
    <dsp:sp modelId="{AA1A5F6A-F7DE-4A75-8D8F-861CC55A655A}">
      <dsp:nvSpPr>
        <dsp:cNvPr id="0" name=""/>
        <dsp:cNvSpPr/>
      </dsp:nvSpPr>
      <dsp:spPr>
        <a:xfrm>
          <a:off x="1337820" y="587583"/>
          <a:ext cx="1651812" cy="314634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" tIns="79375" rIns="79375" bIns="79375" numCol="1" spcCol="1270" anchor="ctr" anchorCtr="1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3 Units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180 GLH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Level 2</a:t>
          </a:r>
          <a:endParaRPr lang="en-GB" sz="2500" kern="1200" dirty="0"/>
        </a:p>
      </dsp:txBody>
      <dsp:txXfrm>
        <a:off x="1547600" y="587583"/>
        <a:ext cx="1442032" cy="3146348"/>
      </dsp:txXfrm>
    </dsp:sp>
    <dsp:sp modelId="{E455F395-A4DC-4CC7-A3C4-7AAD4BC0D767}">
      <dsp:nvSpPr>
        <dsp:cNvPr id="0" name=""/>
        <dsp:cNvSpPr/>
      </dsp:nvSpPr>
      <dsp:spPr>
        <a:xfrm>
          <a:off x="1337820" y="63327"/>
          <a:ext cx="1651812" cy="52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Certificate </a:t>
          </a:r>
          <a:endParaRPr lang="en-GB" sz="2500" kern="1200" dirty="0"/>
        </a:p>
      </dsp:txBody>
      <dsp:txXfrm>
        <a:off x="1337820" y="63327"/>
        <a:ext cx="1651812" cy="52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6979F-9623-4C5F-8456-CBC330BD03CF}" type="datetimeFigureOut">
              <a:rPr lang="en-GB" smtClean="0"/>
              <a:t>21/02/2017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4092-6B1D-4285-B5F1-2731018D23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76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C54A-5B06-413B-96D9-1486987D9CF8}" type="datetimeFigureOut">
              <a:rPr lang="en-GB" smtClean="0"/>
              <a:t>21/02/2017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7D70-2CBB-445D-8770-B72AB17E9D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68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0945-8109-4635-A1E9-4F4A68D0FB9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0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Cambridge Nationals are designed to be progressive and with the learner’s development in mind.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Learners can achieve anything from an Award (½ GCSE) to the Certificate (1 GCSE), to the Diploma (2 GCSE). See the website for which qualifications are available in which subjects, and how they feature in the DfEs performance measures.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Once these qualifications are achieved then candidates are open to progress to the Level 3 equivalent of Nationals, the Cambridge Technicals. Or A Levels and even apprenticeships at level 2 or 3.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A16D8-4965-43BE-9351-809F019675D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Cambridge Nationals are designed to be progressive and with the learner’s development in mind.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Learners can achieve anything from an Award (½ GCSE) to the Certificate (1 GCSE), to the Diploma (2 GCSE). See the website for which qualifications are available in which subjects, and how they feature in the DfEs performance measures.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Once these qualifications are achieved then candidates are open to progress to the Level 3 equivalent of Nationals, the Cambridge Technicals. Or A Levels and even apprenticeships at level 2 or 3.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A16D8-4965-43BE-9351-809F019675D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for Progression to HE. &amp; Apprenticeship framework.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Cambridge Technical Engineering Extended Certificate has a 360glh and equates to 1 A Level. The UCAS points will follow through 2014/15. If a college delivers this for students wishing to progress to University, then it should be taught as part of a programme of study which includes for example, A Levels in Maths and Physics but also depends on the course entry requirements for each University.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received support from 4 Universities to date who confirm this qualification meets their criteria to Engineering Degrees in Mechanical and Electrical Engineering.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Apprenticeship Framework, I do not imagine we will experience any resistance, (work in progress at this stage).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27D70-2CBB-445D-8770-B72AB17E9DA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0945-8109-4635-A1E9-4F4A68D0FB9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34476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C7_M361_PowerPoint_Video_CTEC1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5821-434E-406A-9596-7A5BAAFB6F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015A-E396-4922-9293-259A495CE62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0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4C90-B76C-41F7-954B-A9D5C8F7FC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8A43-B710-434A-ACA2-83092934AE3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BDC6-A96E-474F-82F9-93E08422DE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8A5B-2DCC-4EE9-88E9-BB5D6967D92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8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E41A-4E5C-4EA6-A491-E81639217E3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A6A7-326E-4557-8612-FD295453BF3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CC3E-A32A-4FCF-81BE-17D4C4CE00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09F8-F66E-4C4B-B281-4C087EA7044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8D44-0ECD-4505-96F7-B111B31C298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24E4-D2B7-45D7-B4DE-A8E7C76F4F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1EDE-4606-4990-A5CF-4912754609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22C5-CAC4-4487-9F12-5A574E136F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A2A5-EF6A-451A-8B79-D8BA40B7A2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94D1-EE9A-4219-A54C-3468A6C7F8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35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BAF1-3ABD-4502-B420-5BDDBB73FE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62B9-7027-4478-B087-9FCE8B77AB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AF3D-7B91-44BC-AF52-C82482C6DE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4CC4-72C0-4B51-9FD1-4084802A8D3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34476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3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0C97-F566-46B3-8D81-B1A3122C004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EE19-8446-4A98-85DB-7864F8702C5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3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74EE-2253-4ED7-BF1D-FEC2038076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A48A-7020-4744-AA63-388AD4A78CE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8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303F-BA84-4958-99F9-8737203C181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A767-5219-4453-BC19-D14725F893E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9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FEBA-E4C7-4682-A2AE-B2ED8476C02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F9D6-A152-4386-BDD5-C06738CB401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58BA-9AE8-49A5-AAE6-7C3D4284D7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685F-A644-4B32-A3D8-592720861DC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2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3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5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0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A2A5-EF6A-451A-8B79-D8BA40B7A293}" type="datetimeFigureOut">
              <a:rPr lang="en-GB"/>
              <a:pPr>
                <a:defRPr/>
              </a:pPr>
              <a:t>21/02/2017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94D1-EE9A-4219-A54C-3468A6C7F8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1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C7_M361_ElectronicBackground_CTEC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7384-47DA-41AE-884C-1DE50B99E9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26EE-DA9A-4118-BF0A-BDE0F44986A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4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2F42A4-D82E-4FE7-AD79-9CF7ECFF44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71E3B-403A-459B-B828-615B63EEBD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Content Placeholder 9" descr="UC7_M296_PresentationBar_30x170mm_L_CTECa22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UC7_M296_PowerPoint_Video_CTEC11.jpg"/>
          <p:cNvPicPr>
            <a:picLocks noChangeAspect="1"/>
          </p:cNvPicPr>
          <p:nvPr userDrawn="1"/>
        </p:nvPicPr>
        <p:blipFill>
          <a:blip r:embed="rId19"/>
          <a:srcRect l="73625" t="86749"/>
          <a:stretch>
            <a:fillRect/>
          </a:stretch>
        </p:blipFill>
        <p:spPr bwMode="auto">
          <a:xfrm>
            <a:off x="6732588" y="5949950"/>
            <a:ext cx="24114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ambridge Technicals logo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514350" y="306388"/>
            <a:ext cx="9636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80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99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99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www.ocr.org.uk/qualifications/by-type/cambridge-national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cr.org.uk/qualifications/by-type/cambridge-nationals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www.ocr.org.uk/qualifications/by-type/cambridge-nationa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cr.org.uk/qualifications/by-type/cambridge-national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cr.org.uk/qualifications/by-type/cambridge-national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cr.org.uk/qualifications/by-type/cambridge-national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cr.org.uk/qualifications/by-type/cambridge-national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ocr.org.uk/qualifications/by-type/cambridge-nationals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188640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15616" y="1514202"/>
            <a:ext cx="7054850" cy="3859014"/>
          </a:xfrm>
        </p:spPr>
        <p:txBody>
          <a:bodyPr>
            <a:normAutofit/>
          </a:bodyPr>
          <a:lstStyle/>
          <a:p>
            <a:r>
              <a:rPr lang="en-GB" dirty="0" smtClean="0"/>
              <a:t>OCR’s Engineering suite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Cambridge Nationals</a:t>
            </a:r>
            <a:br>
              <a:rPr lang="en-GB" dirty="0" smtClean="0"/>
            </a:br>
            <a:r>
              <a:rPr lang="en-GB" dirty="0" smtClean="0"/>
              <a:t>Cambridge Technical Level 2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Cambridge Technical Level </a:t>
            </a:r>
            <a:r>
              <a:rPr lang="en-GB" dirty="0" smtClean="0"/>
              <a:t>3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5373216"/>
            <a:ext cx="1310205" cy="13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3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9" y="1986955"/>
            <a:ext cx="79208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Mandatory units: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2400" dirty="0"/>
          </a:p>
          <a:p>
            <a:r>
              <a:rPr lang="en-GB" sz="2400" dirty="0"/>
              <a:t>Fundamentals of Mechanical, Electrical/Electronic and Fluid Power </a:t>
            </a:r>
            <a:r>
              <a:rPr lang="en-GB" sz="2400" dirty="0" smtClean="0"/>
              <a:t>Engineering</a:t>
            </a:r>
          </a:p>
          <a:p>
            <a:endParaRPr lang="en-GB" sz="2400" dirty="0" smtClean="0"/>
          </a:p>
          <a:p>
            <a:r>
              <a:rPr lang="en-GB" sz="2400" dirty="0"/>
              <a:t>Application of Engineering Principles </a:t>
            </a:r>
            <a:endParaRPr lang="en-GB" sz="2400" dirty="0" smtClean="0"/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Mechanical Engineering - Machine Operations </a:t>
            </a:r>
            <a:endParaRPr lang="en-GB" sz="2400" dirty="0" smtClean="0"/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Electrical, Electronic Engineering - Operations and Application 	</a:t>
            </a:r>
          </a:p>
          <a:p>
            <a:r>
              <a:rPr lang="en-GB" sz="2400" dirty="0"/>
              <a:t>Engineering Systems Control - Operations and Application 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Technical in Engineering</a:t>
            </a:r>
            <a:endParaRPr lang="en-US" altLang="en-US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5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9" y="1986955"/>
            <a:ext cx="79208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Cambridge Technical - Certificate in Engineering 180glh</a:t>
            </a:r>
            <a:endParaRPr lang="en-GB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2400" dirty="0"/>
          </a:p>
          <a:p>
            <a:r>
              <a:rPr lang="en-GB" sz="2400" dirty="0"/>
              <a:t>Fundamentals of Mechanical, Electrical/Electronic and Fluid Power </a:t>
            </a:r>
            <a:r>
              <a:rPr lang="en-GB" sz="2400" dirty="0" smtClean="0"/>
              <a:t>Engineering (60glh)</a:t>
            </a:r>
          </a:p>
          <a:p>
            <a:endParaRPr lang="en-GB" sz="2400" dirty="0" smtClean="0"/>
          </a:p>
          <a:p>
            <a:r>
              <a:rPr lang="en-GB" sz="2400" dirty="0"/>
              <a:t>Application of Engineering Principles </a:t>
            </a:r>
            <a:r>
              <a:rPr lang="en-GB" sz="2400" dirty="0" smtClean="0"/>
              <a:t>(30glh)</a:t>
            </a:r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Mechanical Engineering - Machine Operations </a:t>
            </a:r>
            <a:r>
              <a:rPr lang="en-GB" sz="2400" dirty="0" smtClean="0"/>
              <a:t>(90glh)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Technical in Engineering</a:t>
            </a:r>
            <a:endParaRPr lang="en-US" altLang="en-US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0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340768"/>
            <a:ext cx="7200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Cambridge Technical - Diploma in Engineering 360glh</a:t>
            </a:r>
            <a:endParaRPr lang="en-GB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2400" dirty="0"/>
          </a:p>
          <a:p>
            <a:r>
              <a:rPr lang="en-GB" sz="2400" dirty="0"/>
              <a:t>Fundamentals of Mechanical, Electrical/Electronic and Fluid Power </a:t>
            </a:r>
            <a:r>
              <a:rPr lang="en-GB" sz="2400" dirty="0" smtClean="0"/>
              <a:t>Engineering (60glh)</a:t>
            </a:r>
          </a:p>
          <a:p>
            <a:endParaRPr lang="en-GB" sz="2400" dirty="0" smtClean="0"/>
          </a:p>
          <a:p>
            <a:r>
              <a:rPr lang="en-GB" sz="2400" dirty="0" smtClean="0"/>
              <a:t>Application </a:t>
            </a:r>
            <a:r>
              <a:rPr lang="en-GB" sz="2400" dirty="0"/>
              <a:t>of Engineering Principles </a:t>
            </a:r>
            <a:r>
              <a:rPr lang="en-GB" sz="2400" dirty="0" smtClean="0"/>
              <a:t>(30glh)</a:t>
            </a:r>
          </a:p>
          <a:p>
            <a:endParaRPr lang="en-GB" sz="2400" dirty="0" smtClean="0"/>
          </a:p>
          <a:p>
            <a:r>
              <a:rPr lang="en-GB" sz="2400" dirty="0" smtClean="0"/>
              <a:t>Mechanical </a:t>
            </a:r>
            <a:r>
              <a:rPr lang="en-GB" sz="2400" dirty="0"/>
              <a:t>Engineering - Machine Operations </a:t>
            </a:r>
            <a:r>
              <a:rPr lang="en-GB" sz="2400" dirty="0" smtClean="0"/>
              <a:t>(90glh)</a:t>
            </a:r>
          </a:p>
          <a:p>
            <a:endParaRPr lang="en-GB" sz="2400" dirty="0" smtClean="0"/>
          </a:p>
          <a:p>
            <a:r>
              <a:rPr lang="en-GB" sz="2400" dirty="0" smtClean="0"/>
              <a:t>Electrical</a:t>
            </a:r>
            <a:r>
              <a:rPr lang="en-GB" sz="2400" dirty="0"/>
              <a:t>, Electronic Engineering - Operations and </a:t>
            </a:r>
            <a:r>
              <a:rPr lang="en-GB" sz="2400" dirty="0" smtClean="0"/>
              <a:t>Application (60glh)</a:t>
            </a:r>
          </a:p>
          <a:p>
            <a:endParaRPr lang="en-GB" sz="2400" dirty="0"/>
          </a:p>
          <a:p>
            <a:r>
              <a:rPr lang="en-GB" sz="2400" dirty="0"/>
              <a:t>Engineering Systems Control - Operations and Application </a:t>
            </a:r>
            <a:r>
              <a:rPr lang="en-GB" sz="2400" dirty="0" smtClean="0"/>
              <a:t>(60glh)</a:t>
            </a:r>
            <a:r>
              <a:rPr lang="en-GB" sz="2400" dirty="0"/>
              <a:t>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Technical in Engineering</a:t>
            </a:r>
            <a:endParaRPr lang="en-US" altLang="en-US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4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9" y="1986955"/>
            <a:ext cx="79208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Pathway optional units:</a:t>
            </a:r>
            <a:endParaRPr lang="en-GB" sz="2400" dirty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Design Engineer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400" dirty="0"/>
              <a:t>Develop and Present Engineering 2D and 3D Design Solutions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7030A0"/>
                </a:solidFill>
              </a:rPr>
              <a:t>Production Engineer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dirty="0"/>
              <a:t>Product Manufacture and Fabrication 	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System Engineer</a:t>
            </a:r>
          </a:p>
          <a:p>
            <a:r>
              <a:rPr lang="en-GB" sz="2400" dirty="0"/>
              <a:t>Optimise and Maintain Performance in Engineering System 	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Technical in Engineering</a:t>
            </a:r>
            <a:endParaRPr lang="en-US" altLang="en-US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Progression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1160004"/>
              </p:ext>
            </p:extLst>
          </p:nvPr>
        </p:nvGraphicFramePr>
        <p:xfrm>
          <a:off x="-18052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otched Right Arrow 4"/>
          <p:cNvSpPr/>
          <p:nvPr/>
        </p:nvSpPr>
        <p:spPr>
          <a:xfrm rot="20342427">
            <a:off x="4740965" y="2224750"/>
            <a:ext cx="1439863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Notched Right Arrow 5"/>
          <p:cNvSpPr/>
          <p:nvPr/>
        </p:nvSpPr>
        <p:spPr>
          <a:xfrm flipV="1">
            <a:off x="4796291" y="3200491"/>
            <a:ext cx="1473200" cy="3508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3043" y="1268413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05652" y="2809626"/>
            <a:ext cx="15414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A Levels</a:t>
            </a:r>
          </a:p>
        </p:txBody>
      </p:sp>
      <p:sp>
        <p:nvSpPr>
          <p:cNvPr id="10" name="Notched Right Arrow 9"/>
          <p:cNvSpPr/>
          <p:nvPr/>
        </p:nvSpPr>
        <p:spPr>
          <a:xfrm rot="1129118">
            <a:off x="4815928" y="4293393"/>
            <a:ext cx="1439863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240" y="4334669"/>
            <a:ext cx="1320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4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054850" cy="1470025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Cambridge Technical Level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188640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3649" y="3140968"/>
            <a:ext cx="7416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First </a:t>
            </a:r>
            <a:r>
              <a:rPr lang="en-GB" sz="2400" dirty="0">
                <a:solidFill>
                  <a:srgbClr val="002060"/>
                </a:solidFill>
              </a:rPr>
              <a:t>teaching September </a:t>
            </a:r>
            <a:r>
              <a:rPr lang="en-GB" sz="2400" dirty="0" smtClean="0">
                <a:solidFill>
                  <a:srgbClr val="002060"/>
                </a:solidFill>
              </a:rPr>
              <a:t>2015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Externally assessed content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Eligible for Key Stage 5 performance points from </a:t>
            </a:r>
            <a:r>
              <a:rPr lang="en-GB" sz="2400" dirty="0" smtClean="0">
                <a:solidFill>
                  <a:srgbClr val="002060"/>
                </a:solidFill>
              </a:rPr>
              <a:t>2017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Designed to meet the </a:t>
            </a:r>
            <a:r>
              <a:rPr lang="en-GB" sz="2400" dirty="0" err="1">
                <a:solidFill>
                  <a:srgbClr val="002060"/>
                </a:solidFill>
              </a:rPr>
              <a:t>DfE</a:t>
            </a:r>
            <a:r>
              <a:rPr lang="en-GB" sz="2400" dirty="0">
                <a:solidFill>
                  <a:srgbClr val="002060"/>
                </a:solidFill>
              </a:rPr>
              <a:t> technical guidance </a:t>
            </a:r>
          </a:p>
        </p:txBody>
      </p:sp>
    </p:spTree>
    <p:extLst>
      <p:ext uri="{BB962C8B-B14F-4D97-AF65-F5344CB8AC3E}">
        <p14:creationId xmlns:p14="http://schemas.microsoft.com/office/powerpoint/2010/main" val="29697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DfE Technical Guidance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4248472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 smtClean="0">
                <a:solidFill>
                  <a:srgbClr val="FF0000"/>
                </a:solidFill>
              </a:rPr>
              <a:t>Applied General</a:t>
            </a:r>
          </a:p>
          <a:p>
            <a:r>
              <a:rPr lang="en-GB" sz="1900" dirty="0" smtClean="0"/>
              <a:t>For </a:t>
            </a:r>
            <a:r>
              <a:rPr lang="en-GB" sz="1900" dirty="0"/>
              <a:t>students wishing to continue their general education at advanced level through applied learning</a:t>
            </a:r>
            <a:r>
              <a:rPr lang="en-GB" sz="1900" dirty="0" smtClean="0"/>
              <a:t>.</a:t>
            </a:r>
          </a:p>
          <a:p>
            <a:r>
              <a:rPr lang="en-GB" sz="1900" dirty="0"/>
              <a:t>Further/Higher Education</a:t>
            </a:r>
          </a:p>
          <a:p>
            <a:r>
              <a:rPr lang="en-GB" sz="1900" dirty="0"/>
              <a:t>Employment, Higher Apprenticeships</a:t>
            </a:r>
          </a:p>
          <a:p>
            <a:r>
              <a:rPr lang="en-GB" sz="1900" dirty="0" smtClean="0"/>
              <a:t>At </a:t>
            </a:r>
            <a:r>
              <a:rPr lang="en-GB" sz="1900" dirty="0"/>
              <a:t>least 150GLH</a:t>
            </a:r>
          </a:p>
          <a:p>
            <a:r>
              <a:rPr lang="en-GB" sz="1900" dirty="0" smtClean="0"/>
              <a:t>60% Mandatory content</a:t>
            </a:r>
          </a:p>
          <a:p>
            <a:r>
              <a:rPr lang="en-GB" sz="1900" dirty="0" smtClean="0"/>
              <a:t>40% External assessment</a:t>
            </a:r>
          </a:p>
          <a:p>
            <a:r>
              <a:rPr lang="en-GB" sz="1900" dirty="0" smtClean="0"/>
              <a:t>Support from HEIs</a:t>
            </a:r>
          </a:p>
          <a:p>
            <a:endParaRPr lang="en-GB" sz="1800" dirty="0"/>
          </a:p>
          <a:p>
            <a:r>
              <a:rPr lang="en-GB" sz="1900" b="1" dirty="0" smtClean="0"/>
              <a:t>Cambridge Technical Certificate in Engineering Principles</a:t>
            </a:r>
          </a:p>
          <a:p>
            <a:r>
              <a:rPr lang="en-GB" sz="1900" b="1" dirty="0" smtClean="0"/>
              <a:t>Cambridge  Technical Extended Certificate in Engineering</a:t>
            </a:r>
            <a:endParaRPr lang="en-GB" sz="19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44009" y="1340768"/>
            <a:ext cx="4247702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Tech Level </a:t>
            </a:r>
          </a:p>
          <a:p>
            <a:r>
              <a:rPr lang="en-GB" sz="2600" dirty="0" smtClean="0"/>
              <a:t>For </a:t>
            </a:r>
            <a:r>
              <a:rPr lang="en-GB" sz="2600" dirty="0"/>
              <a:t>students wishing to specialise in a technical occupation or occupational group.</a:t>
            </a:r>
          </a:p>
          <a:p>
            <a:r>
              <a:rPr lang="en-GB" sz="2600" dirty="0"/>
              <a:t>Employment, Apprenticeship</a:t>
            </a:r>
          </a:p>
          <a:p>
            <a:r>
              <a:rPr lang="en-GB" sz="2600" dirty="0"/>
              <a:t>Further/Higher Education</a:t>
            </a:r>
          </a:p>
          <a:p>
            <a:r>
              <a:rPr lang="en-GB" sz="2600" dirty="0" smtClean="0"/>
              <a:t>At </a:t>
            </a:r>
            <a:r>
              <a:rPr lang="en-GB" sz="2600" dirty="0"/>
              <a:t>least 300GLH</a:t>
            </a:r>
          </a:p>
          <a:p>
            <a:r>
              <a:rPr lang="en-GB" sz="2600" dirty="0" smtClean="0"/>
              <a:t>40% Mandatory content</a:t>
            </a:r>
          </a:p>
          <a:p>
            <a:r>
              <a:rPr lang="en-GB" sz="2600" dirty="0" smtClean="0"/>
              <a:t>30% External assessment</a:t>
            </a:r>
          </a:p>
          <a:p>
            <a:r>
              <a:rPr lang="en-GB" sz="2600" dirty="0" smtClean="0"/>
              <a:t>Support from employers</a:t>
            </a:r>
          </a:p>
          <a:p>
            <a:pPr marL="0" indent="0">
              <a:buNone/>
            </a:pPr>
            <a:endParaRPr lang="en-GB" sz="2200" b="1" dirty="0" smtClean="0"/>
          </a:p>
          <a:p>
            <a:r>
              <a:rPr lang="en-GB" sz="2600" b="1" dirty="0" smtClean="0"/>
              <a:t>Cambridge Technical Foundation Diploma in Engineering VRQ</a:t>
            </a:r>
          </a:p>
          <a:p>
            <a:r>
              <a:rPr lang="en-GB" sz="2600" b="1" dirty="0" smtClean="0"/>
              <a:t>Cambridge Technical Diploma in Engineering VRQ</a:t>
            </a:r>
            <a:endParaRPr lang="en-GB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6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280400" cy="4608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Certificate’s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3 </a:t>
            </a:r>
            <a:r>
              <a:rPr lang="en-GB" dirty="0"/>
              <a:t>unit Certificate needs 180 </a:t>
            </a:r>
            <a:r>
              <a:rPr lang="en-GB" dirty="0" smtClean="0"/>
              <a:t>GLH </a:t>
            </a:r>
            <a:endParaRPr lang="en-GB" dirty="0"/>
          </a:p>
          <a:p>
            <a:r>
              <a:rPr lang="en-GB" dirty="0" smtClean="0"/>
              <a:t>6 </a:t>
            </a:r>
            <a:r>
              <a:rPr lang="en-GB" dirty="0"/>
              <a:t>unit Extended Certificate needs 360 </a:t>
            </a:r>
            <a:r>
              <a:rPr lang="en-GB" dirty="0" smtClean="0"/>
              <a:t>GLH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Diploma’s</a:t>
            </a:r>
          </a:p>
          <a:p>
            <a:r>
              <a:rPr lang="en-GB" dirty="0" smtClean="0"/>
              <a:t>9 </a:t>
            </a:r>
            <a:r>
              <a:rPr lang="en-GB" dirty="0"/>
              <a:t>unit Foundation Diploma 540 </a:t>
            </a:r>
            <a:r>
              <a:rPr lang="en-GB" dirty="0" smtClean="0"/>
              <a:t>GLH </a:t>
            </a:r>
            <a:endParaRPr lang="en-GB" dirty="0"/>
          </a:p>
          <a:p>
            <a:r>
              <a:rPr lang="en-GB" dirty="0"/>
              <a:t>12 unit Diploma needs 720 </a:t>
            </a:r>
            <a:r>
              <a:rPr lang="en-GB" dirty="0" smtClean="0"/>
              <a:t>GLH</a:t>
            </a:r>
            <a:endParaRPr lang="en-GB" dirty="0"/>
          </a:p>
          <a:p>
            <a:r>
              <a:rPr lang="en-GB" dirty="0" smtClean="0"/>
              <a:t>18 </a:t>
            </a:r>
            <a:r>
              <a:rPr lang="en-GB" dirty="0"/>
              <a:t>unit Extended </a:t>
            </a:r>
            <a:r>
              <a:rPr lang="en-GB" dirty="0" smtClean="0"/>
              <a:t>diploma 1080GLH </a:t>
            </a:r>
            <a:r>
              <a:rPr lang="en-GB" dirty="0" smtClean="0">
                <a:solidFill>
                  <a:srgbClr val="FF0000"/>
                </a:solidFill>
              </a:rPr>
              <a:t>(Available </a:t>
            </a:r>
            <a:r>
              <a:rPr lang="en-GB" dirty="0">
                <a:solidFill>
                  <a:srgbClr val="FF0000"/>
                </a:solidFill>
              </a:rPr>
              <a:t>from September </a:t>
            </a:r>
            <a:r>
              <a:rPr lang="en-GB" dirty="0" smtClean="0">
                <a:solidFill>
                  <a:srgbClr val="FF0000"/>
                </a:solidFill>
              </a:rPr>
              <a:t>2016)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How do </a:t>
            </a:r>
            <a:r>
              <a:rPr lang="en-GB" sz="3200" dirty="0" smtClean="0">
                <a:solidFill>
                  <a:srgbClr val="FF0000"/>
                </a:solidFill>
              </a:rPr>
              <a:t>the Certificate’s </a:t>
            </a:r>
            <a:r>
              <a:rPr lang="en-GB" sz="3600" dirty="0" smtClean="0"/>
              <a:t>fit </a:t>
            </a:r>
            <a:r>
              <a:rPr lang="en-GB" sz="3600" dirty="0"/>
              <a:t>into the 16-19 programme of study?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Certificate (180 GLH) is designed to be taken alongside other qualifications within a 16-19 study programme, primarily to support the main subject.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The Extended Certificate (360 GLH) is designed to either form the substantive part of a single year programme or to be taken in combination with other elements in either a vocational or academic programme.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4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4400" dirty="0"/>
              <a:t>The Foundation Diploma (540 GLH) is designed for </a:t>
            </a:r>
            <a:r>
              <a:rPr lang="en-GB" sz="4400" dirty="0" smtClean="0"/>
              <a:t>learners </a:t>
            </a:r>
            <a:r>
              <a:rPr lang="en-GB" sz="4400" dirty="0"/>
              <a:t>that want to specialise in a particular vocational area. The programme could be taken over one or more academic years. </a:t>
            </a:r>
          </a:p>
          <a:p>
            <a:endParaRPr lang="en-GB" sz="4400" dirty="0"/>
          </a:p>
          <a:p>
            <a:r>
              <a:rPr lang="en-GB" sz="4400" dirty="0"/>
              <a:t>The Diploma </a:t>
            </a:r>
            <a:r>
              <a:rPr lang="en-GB" sz="4400" dirty="0" smtClean="0"/>
              <a:t>and Extended Diploma(720/1080 </a:t>
            </a:r>
            <a:r>
              <a:rPr lang="en-GB" sz="4400" dirty="0"/>
              <a:t>GLH) </a:t>
            </a:r>
            <a:r>
              <a:rPr lang="en-GB" sz="4400" dirty="0" smtClean="0"/>
              <a:t>is </a:t>
            </a:r>
            <a:r>
              <a:rPr lang="en-GB" sz="4400" dirty="0"/>
              <a:t>designed to be the substantive part of a 16-19 study programme. </a:t>
            </a:r>
            <a:endParaRPr lang="en-GB" sz="4400" dirty="0" smtClean="0"/>
          </a:p>
          <a:p>
            <a:endParaRPr lang="en-GB" sz="4400" dirty="0" smtClean="0"/>
          </a:p>
          <a:p>
            <a:r>
              <a:rPr lang="en-GB" sz="4400" dirty="0" smtClean="0"/>
              <a:t>Other </a:t>
            </a:r>
            <a:r>
              <a:rPr lang="en-GB" sz="4400" dirty="0"/>
              <a:t>vocational or academic qualifications or non-qualification elements </a:t>
            </a:r>
            <a:r>
              <a:rPr lang="en-GB" sz="4400" dirty="0" smtClean="0"/>
              <a:t>(tutorial, mentoring, work experience) can </a:t>
            </a:r>
            <a:r>
              <a:rPr lang="en-GB" sz="4400" dirty="0"/>
              <a:t>complement this qualification. 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How do </a:t>
            </a:r>
            <a:r>
              <a:rPr lang="en-GB" sz="3200" dirty="0" smtClean="0">
                <a:solidFill>
                  <a:srgbClr val="FF0000"/>
                </a:solidFill>
              </a:rPr>
              <a:t>the Diploma’s </a:t>
            </a:r>
            <a:r>
              <a:rPr lang="en-GB" sz="3600" dirty="0" smtClean="0"/>
              <a:t>fit </a:t>
            </a:r>
            <a:r>
              <a:rPr lang="en-GB" sz="3600" dirty="0"/>
              <a:t>into the 16-19 programme of study?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5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1403350" y="2130425"/>
            <a:ext cx="7054850" cy="1470025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Cambridge Nationals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5373216"/>
            <a:ext cx="1310205" cy="13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4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Extended Diploma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Available from September 2016</a:t>
            </a:r>
          </a:p>
          <a:p>
            <a:r>
              <a:rPr lang="en-GB" dirty="0" smtClean="0"/>
              <a:t>18 unit Extended diploma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Two additional units in the Extended Diploma</a:t>
            </a:r>
          </a:p>
          <a:p>
            <a:r>
              <a:rPr lang="en-GB" dirty="0"/>
              <a:t>Project management for Engineers </a:t>
            </a:r>
            <a:r>
              <a:rPr lang="en-GB" dirty="0" smtClean="0"/>
              <a:t>(90glh)</a:t>
            </a:r>
            <a:r>
              <a:rPr lang="en-GB" dirty="0"/>
              <a:t>	</a:t>
            </a:r>
          </a:p>
          <a:p>
            <a:r>
              <a:rPr lang="en-GB" dirty="0"/>
              <a:t>Promoting Continuous Improvement </a:t>
            </a:r>
            <a:r>
              <a:rPr lang="en-GB" dirty="0" smtClean="0"/>
              <a:t>(30gl</a:t>
            </a:r>
            <a:r>
              <a:rPr lang="en-GB" dirty="0"/>
              <a:t>	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6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468" y="116632"/>
            <a:ext cx="3152044" cy="50405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Units 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19" y="188640"/>
            <a:ext cx="8742387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 for Engineering   -   Science for Engineering 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Mechanical Engineering  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Principals of Electrical Engineering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and Electronic Design - Circuit Simulation and Manufacture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Devices  -  Electrical Operations  -  Mechanical Design    Computer Aided Design  -  </a:t>
            </a:r>
            <a:r>
              <a:rPr lang="en-GB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aterial Science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Simulation and Modelling  -  Mechanical Operations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Control and Robotics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Electrical, Mechanical Hydraulic and Pneumatic Control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and Programming -  Computer Aided Manufacture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and Quality – Inspection and Testing  -  Business for Engineering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 - Engineering and the Environment 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Maths for Engineering   -  Project Management for Engineers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Continuous Improvement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7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88953"/>
              </p:ext>
            </p:extLst>
          </p:nvPr>
        </p:nvGraphicFramePr>
        <p:xfrm>
          <a:off x="323530" y="836712"/>
          <a:ext cx="8568950" cy="44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936104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Level 3 Qualifications Side by Side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0468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Cambridge Technical </a:t>
                      </a:r>
                      <a:r>
                        <a:rPr lang="en-GB" sz="1600" b="1" i="1" dirty="0" smtClean="0"/>
                        <a:t>Certificate</a:t>
                      </a:r>
                    </a:p>
                    <a:p>
                      <a:endParaRPr lang="en-GB" sz="1600" b="1" i="1" dirty="0" smtClean="0"/>
                    </a:p>
                    <a:p>
                      <a:endParaRPr lang="en-GB" sz="16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Cambridge Technical </a:t>
                      </a:r>
                    </a:p>
                    <a:p>
                      <a:r>
                        <a:rPr lang="en-GB" sz="1600" b="1" i="1" u="none" dirty="0" smtClean="0"/>
                        <a:t>Extended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Cambridge Technical </a:t>
                      </a:r>
                      <a:r>
                        <a:rPr lang="en-GB" sz="1600" b="1" i="1" dirty="0" smtClean="0"/>
                        <a:t> Foundation Diploma </a:t>
                      </a:r>
                    </a:p>
                    <a:p>
                      <a:endParaRPr lang="en-GB" sz="16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Cambridge Technical </a:t>
                      </a:r>
                    </a:p>
                    <a:p>
                      <a:r>
                        <a:rPr lang="en-GB" sz="1600" b="1" i="1" dirty="0" smtClean="0"/>
                        <a:t>Diploma</a:t>
                      </a:r>
                    </a:p>
                    <a:p>
                      <a:endParaRPr lang="en-GB" sz="1600" b="1" i="1" dirty="0" smtClean="0"/>
                    </a:p>
                    <a:p>
                      <a:endParaRPr lang="en-GB" sz="16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Cambridge Technical </a:t>
                      </a:r>
                      <a:r>
                        <a:rPr lang="en-GB" sz="1600" b="1" i="1" dirty="0" smtClean="0">
                          <a:solidFill>
                            <a:schemeClr val="tx1"/>
                          </a:solidFill>
                        </a:rPr>
                        <a:t>Extended Diploma</a:t>
                      </a:r>
                    </a:p>
                    <a:p>
                      <a:endParaRPr lang="en-GB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607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GCE AS Level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GCE A2 (A Level)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GCE A2 with additional 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GCE A2 </a:t>
                      </a:r>
                    </a:p>
                    <a:p>
                      <a:r>
                        <a:rPr lang="en-GB" sz="1600" dirty="0" smtClean="0"/>
                        <a:t>Double Award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305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½ an A Level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 A Level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 ½ A Levels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 A Levels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 A Levels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2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188640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15616" y="1514202"/>
            <a:ext cx="7054850" cy="3859014"/>
          </a:xfrm>
        </p:spPr>
        <p:txBody>
          <a:bodyPr>
            <a:normAutofit/>
          </a:bodyPr>
          <a:lstStyle/>
          <a:p>
            <a:r>
              <a:rPr lang="en-GB" dirty="0" smtClean="0"/>
              <a:t>OCR’s Engineering suite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Cambridge Nationals</a:t>
            </a:r>
            <a:br>
              <a:rPr lang="en-GB" dirty="0" smtClean="0"/>
            </a:br>
            <a:r>
              <a:rPr lang="en-GB" dirty="0" smtClean="0"/>
              <a:t>Cambridge Technical Level 2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Cambridge Technical Level </a:t>
            </a:r>
            <a:r>
              <a:rPr lang="en-GB" dirty="0" smtClean="0"/>
              <a:t>3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5373216"/>
            <a:ext cx="1310205" cy="13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7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089" y="1986955"/>
            <a:ext cx="75693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4 new qualifications to replace and update the Engineering Principal Learning, they are:</a:t>
            </a:r>
          </a:p>
          <a:p>
            <a:pPr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Principles in engineering and engineering business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Engineering design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Engineering manufacture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Systems control in engineering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National in Engineering</a:t>
            </a:r>
            <a:endParaRPr lang="en-US" altLang="en-US" sz="2800" b="1" dirty="0" smtClean="0"/>
          </a:p>
        </p:txBody>
      </p:sp>
      <p:pic>
        <p:nvPicPr>
          <p:cNvPr id="6" name="Picture 1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6092825"/>
            <a:ext cx="654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8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627" y="1700808"/>
            <a:ext cx="70107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Include content on:</a:t>
            </a: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engineering </a:t>
            </a:r>
            <a:r>
              <a:rPr lang="en-GB" sz="2400" dirty="0"/>
              <a:t>business world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s</a:t>
            </a:r>
            <a:r>
              <a:rPr lang="en-GB" sz="2400" dirty="0" smtClean="0"/>
              <a:t>ustainability</a:t>
            </a: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m</a:t>
            </a:r>
            <a:r>
              <a:rPr lang="en-GB" sz="2400" dirty="0" smtClean="0"/>
              <a:t>aintenance </a:t>
            </a:r>
            <a:r>
              <a:rPr lang="en-GB" sz="2400" dirty="0"/>
              <a:t>(now called optimising performance)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d</a:t>
            </a:r>
            <a:r>
              <a:rPr lang="en-GB" sz="2400" dirty="0" smtClean="0"/>
              <a:t>esign </a:t>
            </a:r>
            <a:r>
              <a:rPr lang="en-GB" sz="2400" dirty="0"/>
              <a:t>and manufacture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s</a:t>
            </a:r>
            <a:r>
              <a:rPr lang="en-GB" sz="2400" dirty="0" smtClean="0"/>
              <a:t>ystems </a:t>
            </a:r>
            <a:r>
              <a:rPr lang="en-GB" sz="2400" dirty="0"/>
              <a:t>control (including electronic principles) 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scientific and mathematic principles applied to engineering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electronic components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opportunity to design and make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material properties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Sketching, 2D and 3D drawing</a:t>
            </a:r>
            <a:endParaRPr lang="en-GB" sz="24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National in Engineering</a:t>
            </a:r>
            <a:endParaRPr lang="en-US" altLang="en-US" sz="2800" b="1" dirty="0" smtClean="0"/>
          </a:p>
        </p:txBody>
      </p:sp>
      <p:pic>
        <p:nvPicPr>
          <p:cNvPr id="5" name="Picture 1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6092825"/>
            <a:ext cx="654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3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82960" y="1995016"/>
            <a:ext cx="6861448" cy="45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5466D"/>
                </a:solidFill>
                <a:latin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35466D"/>
                </a:solidFill>
                <a:latin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5466D"/>
                </a:solidFill>
                <a:latin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35466D"/>
                </a:solidFill>
                <a:latin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35466D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5466D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5466D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5466D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5466D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Each qualification: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Consists of four 30glh units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Has an award (60glh) and certificate (120glh)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Can be delivered as separate qualifications or as a suite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Has performance points (2 approved to date)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Has applied practical learning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National in Engineering</a:t>
            </a:r>
            <a:endParaRPr lang="en-US" altLang="en-US" sz="2800" b="1" dirty="0" smtClean="0"/>
          </a:p>
        </p:txBody>
      </p:sp>
      <p:pic>
        <p:nvPicPr>
          <p:cNvPr id="6" name="Picture 1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6092825"/>
            <a:ext cx="654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0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72816"/>
            <a:ext cx="74888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Resources and Support</a:t>
            </a:r>
          </a:p>
          <a:p>
            <a:pPr>
              <a:defRPr/>
            </a:pPr>
            <a:r>
              <a:rPr lang="en-GB" sz="2400" dirty="0" smtClean="0"/>
              <a:t>These come with new and exciting resources to aid delivery:</a:t>
            </a: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specific </a:t>
            </a:r>
            <a:r>
              <a:rPr lang="en-GB" sz="2400" dirty="0"/>
              <a:t>resources for each qualification driven by employers </a:t>
            </a:r>
            <a:r>
              <a:rPr lang="en-GB" sz="2400" dirty="0" smtClean="0"/>
              <a:t>such as Siemens – </a:t>
            </a:r>
            <a:r>
              <a:rPr lang="en-GB" sz="2400" dirty="0"/>
              <a:t>the project </a:t>
            </a:r>
            <a:r>
              <a:rPr lang="en-GB" sz="2400" dirty="0" smtClean="0"/>
              <a:t>approach </a:t>
            </a: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wider </a:t>
            </a:r>
            <a:r>
              <a:rPr lang="en-GB" sz="2400" dirty="0"/>
              <a:t>curriculum </a:t>
            </a:r>
            <a:r>
              <a:rPr lang="en-GB" sz="2400" dirty="0" smtClean="0"/>
              <a:t>support  - delivery guides – lesson elements –– programme builder</a:t>
            </a: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mapping </a:t>
            </a:r>
            <a:r>
              <a:rPr lang="en-GB" sz="2400" dirty="0"/>
              <a:t>to GCSE maths and science </a:t>
            </a:r>
            <a:r>
              <a:rPr lang="en-GB" sz="2400" dirty="0" smtClean="0"/>
              <a:t>STEM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Model assignment brief for mandatory units</a:t>
            </a:r>
            <a:endParaRPr lang="en-GB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National in Engineering</a:t>
            </a:r>
            <a:endParaRPr lang="en-US" altLang="en-US" sz="2800" b="1" dirty="0" smtClean="0"/>
          </a:p>
        </p:txBody>
      </p:sp>
      <p:pic>
        <p:nvPicPr>
          <p:cNvPr id="4" name="Picture 1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6092825"/>
            <a:ext cx="654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9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Progressive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367595"/>
              </p:ext>
            </p:extLst>
          </p:nvPr>
        </p:nvGraphicFramePr>
        <p:xfrm>
          <a:off x="-18052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otched Right Arrow 4"/>
          <p:cNvSpPr/>
          <p:nvPr/>
        </p:nvSpPr>
        <p:spPr>
          <a:xfrm rot="20342427">
            <a:off x="4740965" y="2224750"/>
            <a:ext cx="1439863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Notched Right Arrow 5"/>
          <p:cNvSpPr/>
          <p:nvPr/>
        </p:nvSpPr>
        <p:spPr>
          <a:xfrm flipV="1">
            <a:off x="4796291" y="3200491"/>
            <a:ext cx="1473200" cy="3508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3043" y="1268413"/>
            <a:ext cx="1479997" cy="14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05652" y="2809626"/>
            <a:ext cx="15414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A Levels</a:t>
            </a:r>
          </a:p>
        </p:txBody>
      </p:sp>
      <p:sp>
        <p:nvSpPr>
          <p:cNvPr id="10" name="Notched Right Arrow 9"/>
          <p:cNvSpPr/>
          <p:nvPr/>
        </p:nvSpPr>
        <p:spPr>
          <a:xfrm rot="1129118">
            <a:off x="4815928" y="4293393"/>
            <a:ext cx="1439863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240" y="4334669"/>
            <a:ext cx="1320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66100" y="6092825"/>
            <a:ext cx="654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7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054850" cy="1470025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Cambridge Technical Level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188640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3649" y="3140968"/>
            <a:ext cx="7416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First </a:t>
            </a:r>
            <a:r>
              <a:rPr lang="en-GB" sz="2400" dirty="0">
                <a:solidFill>
                  <a:srgbClr val="002060"/>
                </a:solidFill>
              </a:rPr>
              <a:t>teaching September 2017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Externally assessed content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Eligible for Key Stage 5 performance points from </a:t>
            </a:r>
            <a:r>
              <a:rPr lang="en-GB" sz="2400" dirty="0" smtClean="0">
                <a:solidFill>
                  <a:srgbClr val="002060"/>
                </a:solidFill>
              </a:rPr>
              <a:t>2019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Designed to meet the </a:t>
            </a:r>
            <a:r>
              <a:rPr lang="en-GB" sz="2400" dirty="0" err="1">
                <a:solidFill>
                  <a:srgbClr val="002060"/>
                </a:solidFill>
              </a:rPr>
              <a:t>DfE</a:t>
            </a:r>
            <a:r>
              <a:rPr lang="en-GB" sz="2400" dirty="0">
                <a:solidFill>
                  <a:srgbClr val="002060"/>
                </a:solidFill>
              </a:rPr>
              <a:t> technical guidance </a:t>
            </a:r>
          </a:p>
        </p:txBody>
      </p:sp>
    </p:spTree>
    <p:extLst>
      <p:ext uri="{BB962C8B-B14F-4D97-AF65-F5344CB8AC3E}">
        <p14:creationId xmlns:p14="http://schemas.microsoft.com/office/powerpoint/2010/main" val="51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109057"/>
            <a:ext cx="69847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Include content on: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m</a:t>
            </a:r>
            <a:r>
              <a:rPr lang="en-GB" sz="2400" dirty="0" smtClean="0"/>
              <a:t>echanical, electrical and fluid power applied principles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m</a:t>
            </a:r>
            <a:r>
              <a:rPr lang="en-GB" sz="2400" dirty="0" smtClean="0"/>
              <a:t>aintenance </a:t>
            </a:r>
            <a:r>
              <a:rPr lang="en-GB" sz="2400" dirty="0"/>
              <a:t>and optimising </a:t>
            </a:r>
            <a:r>
              <a:rPr lang="en-GB" sz="2400" dirty="0" smtClean="0"/>
              <a:t>performance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d</a:t>
            </a:r>
            <a:r>
              <a:rPr lang="en-GB" sz="2400" dirty="0" smtClean="0"/>
              <a:t>esign </a:t>
            </a:r>
            <a:r>
              <a:rPr lang="en-GB" sz="2400" dirty="0"/>
              <a:t>and </a:t>
            </a:r>
            <a:r>
              <a:rPr lang="en-GB" sz="2400" dirty="0" smtClean="0"/>
              <a:t>manufacture and fabrication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/>
              <a:t>s</a:t>
            </a:r>
            <a:r>
              <a:rPr lang="en-GB" sz="2400" dirty="0" smtClean="0"/>
              <a:t>ystems control, </a:t>
            </a:r>
            <a:r>
              <a:rPr lang="en-GB" sz="2400" dirty="0"/>
              <a:t>electronics and </a:t>
            </a:r>
            <a:r>
              <a:rPr lang="en-GB" sz="2400" dirty="0" smtClean="0"/>
              <a:t>programming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Level 2 science </a:t>
            </a:r>
            <a:r>
              <a:rPr lang="en-GB" sz="2400" dirty="0"/>
              <a:t>and </a:t>
            </a:r>
            <a:r>
              <a:rPr lang="en-GB" sz="2400" dirty="0" smtClean="0"/>
              <a:t>maths </a:t>
            </a:r>
            <a:r>
              <a:rPr lang="en-GB" sz="2400" dirty="0"/>
              <a:t>applied to </a:t>
            </a:r>
            <a:r>
              <a:rPr lang="en-GB" sz="2400" dirty="0" smtClean="0"/>
              <a:t>engineering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material properties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 smtClean="0"/>
              <a:t>2D/3D drawing - CAD</a:t>
            </a:r>
            <a:endParaRPr lang="en-GB" sz="24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5816" y="315116"/>
            <a:ext cx="597666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Cambridge Technical in Engineering</a:t>
            </a:r>
            <a:endParaRPr lang="en-US" altLang="en-US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125" y="6093296"/>
            <a:ext cx="662782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4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 xmlns="cfb83bbe-f0bb-41b9-9d26-63f04bc85bb2">powerpoint</Template>
    <_dlc_DocId xmlns="a0cb3653-b17e-46b7-8422-d6c8e3c85f54">DECSDN4DT5Y4-280-143</_dlc_DocId>
    <_dlc_DocIdUrl xmlns="a0cb3653-b17e-46b7-8422-d6c8e3c85f54">
      <Url>http://insite.ucles.org.uk/_layouts/DocIdRedir.aspx?ID=DECSDN4DT5Y4-280-143</Url>
      <Description>DECSDN4DT5Y4-280-143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2633703E9ED45BC1207561ED9AE73" ma:contentTypeVersion="10" ma:contentTypeDescription="Create a new document." ma:contentTypeScope="" ma:versionID="371601fec83d607bbcad66f994de790a">
  <xsd:schema xmlns:xsd="http://www.w3.org/2001/XMLSchema" xmlns:xs="http://www.w3.org/2001/XMLSchema" xmlns:p="http://schemas.microsoft.com/office/2006/metadata/properties" xmlns:ns3="a0cb3653-b17e-46b7-8422-d6c8e3c85f54" xmlns:ns4="cfb83bbe-f0bb-41b9-9d26-63f04bc85bb2" targetNamespace="http://schemas.microsoft.com/office/2006/metadata/properties" ma:root="true" ma:fieldsID="b949d5853800b6ced177fbca613d2dc0" ns3:_="" ns4:_="">
    <xsd:import namespace="a0cb3653-b17e-46b7-8422-d6c8e3c85f54"/>
    <xsd:import namespace="cfb83bbe-f0bb-41b9-9d26-63f04bc85bb2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3653-b17e-46b7-8422-d6c8e3c85f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83bbe-f0bb-41b9-9d26-63f04bc85bb2" elementFormDefault="qualified">
    <xsd:import namespace="http://schemas.microsoft.com/office/2006/documentManagement/types"/>
    <xsd:import namespace="http://schemas.microsoft.com/office/infopath/2007/PartnerControls"/>
    <xsd:element name="Template" ma:index="11" nillable="true" ma:displayName="Template" ma:internalName="Templ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14592-E585-45F8-98B3-0ECAE6DA5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B9F4C-C4BD-42AF-84BC-E3522C3179A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058238-7586-48C1-9B10-EEAB0819F4B8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fb83bbe-f0bb-41b9-9d26-63f04bc85bb2"/>
    <ds:schemaRef ds:uri="a0cb3653-b17e-46b7-8422-d6c8e3c85f54"/>
  </ds:schemaRefs>
</ds:datastoreItem>
</file>

<file path=customXml/itemProps4.xml><?xml version="1.0" encoding="utf-8"?>
<ds:datastoreItem xmlns:ds="http://schemas.openxmlformats.org/officeDocument/2006/customXml" ds:itemID="{63FDD610-9B91-4743-941F-D20089827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b3653-b17e-46b7-8422-d6c8e3c85f54"/>
    <ds:schemaRef ds:uri="cfb83bbe-f0bb-41b9-9d26-63f04bc85b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1158</Words>
  <Application>Microsoft Office PowerPoint</Application>
  <PresentationFormat>On-screen Show (4:3)</PresentationFormat>
  <Paragraphs>250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2_Office Theme</vt:lpstr>
      <vt:lpstr>OCR’s Engineering suite  Cambridge Nationals Cambridge Technical Level 2 Cambridge Technical Level 3</vt:lpstr>
      <vt:lpstr>Cambridge Nationals</vt:lpstr>
      <vt:lpstr>PowerPoint Presentation</vt:lpstr>
      <vt:lpstr>PowerPoint Presentation</vt:lpstr>
      <vt:lpstr>PowerPoint Presentation</vt:lpstr>
      <vt:lpstr>PowerPoint Presentation</vt:lpstr>
      <vt:lpstr>Progressive</vt:lpstr>
      <vt:lpstr>Cambridge Technical Level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Progression</vt:lpstr>
      <vt:lpstr>Cambridge Technical Level 3</vt:lpstr>
      <vt:lpstr>DfE Technical Guidance</vt:lpstr>
      <vt:lpstr>PowerPoint Presentation</vt:lpstr>
      <vt:lpstr>How do the Certificate’s fit into the 16-19 programme of study?</vt:lpstr>
      <vt:lpstr>How do the Diploma’s fit into the 16-19 programme of study?</vt:lpstr>
      <vt:lpstr>The Extended Diploma</vt:lpstr>
      <vt:lpstr>Engineering Units </vt:lpstr>
      <vt:lpstr>PowerPoint Presentation</vt:lpstr>
      <vt:lpstr>OCR’s Engineering suite  Cambridge Nationals Cambridge Technical Level 2 Cambridge Technical Level 3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2014 powerpoint presentation Option 1</dc:title>
  <dc:creator>Angela Richardson</dc:creator>
  <cp:lastModifiedBy>Martin Webber</cp:lastModifiedBy>
  <cp:revision>48</cp:revision>
  <cp:lastPrinted>2014-06-12T07:57:54Z</cp:lastPrinted>
  <dcterms:created xsi:type="dcterms:W3CDTF">2014-01-28T13:24:14Z</dcterms:created>
  <dcterms:modified xsi:type="dcterms:W3CDTF">2017-02-21T09:42:32Z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0x010100D3F2633703E9ED45BC1207561ED9AE73</vt:lpwstr>
  </property>
  <property fmtid="{D5CDD505-2E9C-101B-9397-08002B2CF9AE}" pid="3" name="_dlc_DocIdItemGuid">
    <vt:lpwstr>130ae7d9-9c14-4812-b53a-35312403e086</vt:lpwstr>
  </property>
</Properties>
</file>